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95" r:id="rId5"/>
    <p:sldId id="258" r:id="rId6"/>
    <p:sldId id="259" r:id="rId7"/>
    <p:sldId id="269" r:id="rId8"/>
    <p:sldId id="274" r:id="rId9"/>
    <p:sldId id="273" r:id="rId10"/>
    <p:sldId id="296" r:id="rId11"/>
    <p:sldId id="297" r:id="rId12"/>
    <p:sldId id="298" r:id="rId13"/>
    <p:sldId id="299" r:id="rId14"/>
    <p:sldId id="300" r:id="rId15"/>
    <p:sldId id="301" r:id="rId16"/>
    <p:sldId id="275" r:id="rId17"/>
    <p:sldId id="302" r:id="rId18"/>
    <p:sldId id="276" r:id="rId19"/>
    <p:sldId id="260" r:id="rId20"/>
    <p:sldId id="277" r:id="rId21"/>
    <p:sldId id="278" r:id="rId22"/>
    <p:sldId id="279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61" r:id="rId31"/>
    <p:sldId id="262" r:id="rId3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Основы программирования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</a:t>
            </a:r>
            <a:r>
              <a:rPr lang="en-US" dirty="0"/>
              <a:t>4</a:t>
            </a:r>
            <a:endParaRPr lang="ru-RU" dirty="0"/>
          </a:p>
          <a:p>
            <a:r>
              <a:rPr lang="ru-RU" dirty="0"/>
              <a:t>Хеширование</a:t>
            </a:r>
          </a:p>
        </p:txBody>
      </p:sp>
    </p:spTree>
    <p:extLst>
      <p:ext uri="{BB962C8B-B14F-4D97-AF65-F5344CB8AC3E}">
        <p14:creationId xmlns="" xmlns:p14="http://schemas.microsoft.com/office/powerpoint/2010/main" val="583131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E425194-3520-4293-973A-D52DAEA0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создания хеш-функций: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AFDCCB2-043B-44B7-AF1F-7B25ABCE5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04" y="1916832"/>
            <a:ext cx="8229600" cy="3384376"/>
          </a:xfrm>
        </p:spPr>
        <p:txBody>
          <a:bodyPr/>
          <a:lstStyle/>
          <a:p>
            <a:r>
              <a:rPr lang="ru-RU" dirty="0"/>
              <a:t>остатков от деления;</a:t>
            </a:r>
          </a:p>
          <a:p>
            <a:r>
              <a:rPr lang="ru-RU" dirty="0"/>
              <a:t>функции середины квадрата;</a:t>
            </a:r>
          </a:p>
          <a:p>
            <a:r>
              <a:rPr lang="ru-RU" dirty="0"/>
              <a:t>свертки;</a:t>
            </a:r>
          </a:p>
          <a:p>
            <a:r>
              <a:rPr lang="ru-RU" dirty="0"/>
              <a:t>преобразования системы счисления.</a:t>
            </a:r>
          </a:p>
        </p:txBody>
      </p:sp>
    </p:spTree>
    <p:extLst>
      <p:ext uri="{BB962C8B-B14F-4D97-AF65-F5344CB8AC3E}">
        <p14:creationId xmlns="" xmlns:p14="http://schemas.microsoft.com/office/powerpoint/2010/main" val="348383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B7DFC19-9D30-4123-96A8-1A289750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остатков от 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0C638A9-F3BF-4E97-9FDC-EA35A9899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Остаток от деления целочисленного  ключа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</a:t>
            </a:r>
            <a:r>
              <a:rPr lang="ru-RU" dirty="0"/>
              <a:t>на размерность массива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HashTableSize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Key %  </a:t>
            </a:r>
            <a:r>
              <a:rPr lang="en-US" dirty="0" err="1">
                <a:solidFill>
                  <a:srgbClr val="FF0000"/>
                </a:solidFill>
              </a:rPr>
              <a:t>HashTableSize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dirty="0"/>
              <a:t>Результат – адрес записи в хеш-таблице.</a:t>
            </a:r>
          </a:p>
          <a:p>
            <a:pPr marL="0" indent="0">
              <a:buNone/>
            </a:pPr>
            <a:r>
              <a:rPr lang="ru-RU" dirty="0"/>
              <a:t>Эта функция очень проста.</a:t>
            </a:r>
          </a:p>
          <a:p>
            <a:pPr marL="0" indent="0">
              <a:buNone/>
            </a:pPr>
            <a:r>
              <a:rPr lang="ru-RU" dirty="0"/>
              <a:t>Для минимизации коллизий рекомендуется, чтобы размерность таблицы была простым числом.</a:t>
            </a:r>
          </a:p>
          <a:p>
            <a:pPr marL="0" indent="0">
              <a:buNone/>
            </a:pPr>
            <a:r>
              <a:rPr lang="ru-RU" dirty="0"/>
              <a:t>Обычно операция деления по модулю применяется как последний шаг в более сложных функциях хеширования.</a:t>
            </a:r>
          </a:p>
        </p:txBody>
      </p:sp>
    </p:spTree>
    <p:extLst>
      <p:ext uri="{BB962C8B-B14F-4D97-AF65-F5344CB8AC3E}">
        <p14:creationId xmlns="" xmlns:p14="http://schemas.microsoft.com/office/powerpoint/2010/main" val="368528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9D37C68-D016-4DA4-8558-C432908F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 остатков от деления. 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5D829D8-C950-4676-A622-F48EA2EE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230425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Пусть ключом является символьная строка.</a:t>
            </a:r>
          </a:p>
          <a:p>
            <a:pPr marL="0" indent="0">
              <a:buNone/>
            </a:pPr>
            <a:r>
              <a:rPr lang="ru-RU" dirty="0"/>
              <a:t>Тогда </a:t>
            </a:r>
            <a:r>
              <a:rPr lang="ru-RU" dirty="0" err="1"/>
              <a:t>хеш</a:t>
            </a:r>
            <a:r>
              <a:rPr lang="ru-RU" dirty="0"/>
              <a:t>-код для нее – это остаток от деления суммы кодов литер, образующих строку, на размер таблицы.</a:t>
            </a:r>
          </a:p>
          <a:p>
            <a:pPr marL="0" indent="0">
              <a:buNone/>
            </a:pPr>
            <a:r>
              <a:rPr lang="ru-RU" dirty="0"/>
              <a:t>Например, </a:t>
            </a:r>
          </a:p>
          <a:p>
            <a:pPr marL="0" indent="0">
              <a:buNone/>
            </a:pPr>
            <a:r>
              <a:rPr lang="en-US" dirty="0"/>
              <a:t>S = “</a:t>
            </a:r>
            <a:r>
              <a:rPr lang="en-US" dirty="0" err="1"/>
              <a:t>olympiad</a:t>
            </a:r>
            <a:r>
              <a:rPr lang="en-US" dirty="0"/>
              <a:t>”, </a:t>
            </a:r>
            <a:r>
              <a:rPr lang="en-US" dirty="0" err="1"/>
              <a:t>HashTableSize</a:t>
            </a:r>
            <a:r>
              <a:rPr lang="en-US" dirty="0"/>
              <a:t> = 100, 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="" xmlns:a16="http://schemas.microsoft.com/office/drawing/2014/main" id="{CEB94900-1295-4A88-ABFC-98F41B446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79612893"/>
              </p:ext>
            </p:extLst>
          </p:nvPr>
        </p:nvGraphicFramePr>
        <p:xfrm>
          <a:off x="1043608" y="3429000"/>
          <a:ext cx="6096000" cy="1108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="" xmlns:a16="http://schemas.microsoft.com/office/drawing/2014/main" val="210627098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224629887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1407127547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78283264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1607255072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962931193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4170568208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31205980"/>
                    </a:ext>
                  </a:extLst>
                </a:gridCol>
              </a:tblGrid>
              <a:tr h="54319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8752134"/>
                  </a:ext>
                </a:extLst>
              </a:tr>
              <a:tr h="5292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121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105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0447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1CCEEE5-7757-4785-A0AD-A2610EBB2E2E}"/>
              </a:ext>
            </a:extLst>
          </p:cNvPr>
          <p:cNvSpPr txBox="1"/>
          <p:nvPr/>
        </p:nvSpPr>
        <p:spPr>
          <a:xfrm>
            <a:off x="648844" y="4984910"/>
            <a:ext cx="6659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Сумма кодов равна 863.</a:t>
            </a:r>
          </a:p>
          <a:p>
            <a:r>
              <a:rPr lang="ru-RU" sz="2800" dirty="0"/>
              <a:t>Хеш этой строки равен 863 % 100 = 63.</a:t>
            </a:r>
          </a:p>
        </p:txBody>
      </p:sp>
    </p:spTree>
    <p:extLst>
      <p:ext uri="{BB962C8B-B14F-4D97-AF65-F5344CB8AC3E}">
        <p14:creationId xmlns="" xmlns:p14="http://schemas.microsoft.com/office/powerpoint/2010/main" val="199014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865E49-FF02-47C4-A936-6478D70C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Функция середины квадрата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3EAE87F-2C66-4777-8DF3-3B9FC0E40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значение ключа в число,</a:t>
            </a:r>
          </a:p>
          <a:p>
            <a:r>
              <a:rPr lang="ru-RU" dirty="0"/>
              <a:t>возводит это число в квадрат,</a:t>
            </a:r>
          </a:p>
          <a:p>
            <a:r>
              <a:rPr lang="ru-RU" dirty="0"/>
              <a:t>из полученного числа выбирает несколько средних цифр,</a:t>
            </a:r>
          </a:p>
          <a:p>
            <a:r>
              <a:rPr lang="ru-RU" dirty="0"/>
              <a:t>интерпретирует эти цифры как адрес записи.</a:t>
            </a:r>
          </a:p>
        </p:txBody>
      </p:sp>
    </p:spTree>
    <p:extLst>
      <p:ext uri="{BB962C8B-B14F-4D97-AF65-F5344CB8AC3E}">
        <p14:creationId xmlns="" xmlns:p14="http://schemas.microsoft.com/office/powerpoint/2010/main" val="205178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9B682A7-7D35-4874-8ED4-2DA0D78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свертки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3F7E6223-9646-475D-B6D3-393AD6A5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1"/>
          </a:xfrm>
        </p:spPr>
        <p:txBody>
          <a:bodyPr>
            <a:normAutofit fontScale="92500"/>
          </a:bodyPr>
          <a:lstStyle/>
          <a:p>
            <a:r>
              <a:rPr lang="ru-RU" dirty="0"/>
              <a:t>Цифровое представление ключа разбивается на части, каждая из которых имеет длину, равную длине требуемого адреса.</a:t>
            </a:r>
          </a:p>
          <a:p>
            <a:r>
              <a:rPr lang="ru-RU" dirty="0"/>
              <a:t>Над частями производятся определенные арифметические или поразрядные логические операции, результат которых интерпретируется как адрес.</a:t>
            </a:r>
          </a:p>
          <a:p>
            <a:pPr marL="0" indent="0">
              <a:buNone/>
            </a:pPr>
            <a:r>
              <a:rPr lang="ru-RU" dirty="0"/>
              <a:t>Например, сумма кодов символов строки-ключа.</a:t>
            </a:r>
          </a:p>
        </p:txBody>
      </p:sp>
    </p:spTree>
    <p:extLst>
      <p:ext uri="{BB962C8B-B14F-4D97-AF65-F5344CB8AC3E}">
        <p14:creationId xmlns="" xmlns:p14="http://schemas.microsoft.com/office/powerpoint/2010/main" val="2539481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1F22435-4B93-4C4A-8C70-64D0D6EE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Функция преобразования системы счисления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4339D82-49D9-4707-BA3B-AD7848963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Ключ, записанный как число в системе счисления с основанием </a:t>
            </a:r>
            <a:r>
              <a:rPr lang="en-US" dirty="0"/>
              <a:t>P,</a:t>
            </a:r>
            <a:r>
              <a:rPr lang="ru-RU" dirty="0"/>
              <a:t> интерпретируется как число в системе счисления с основанием </a:t>
            </a:r>
            <a:r>
              <a:rPr lang="en-US" dirty="0"/>
              <a:t>Q &gt; P. </a:t>
            </a:r>
            <a:r>
              <a:rPr lang="ru-RU" dirty="0"/>
              <a:t>Обычно выбирают </a:t>
            </a:r>
            <a:r>
              <a:rPr lang="en-US" dirty="0"/>
              <a:t>Q = P + 1.</a:t>
            </a:r>
          </a:p>
          <a:p>
            <a:r>
              <a:rPr lang="ru-RU" dirty="0"/>
              <a:t>Это число переводится из </a:t>
            </a:r>
            <a:r>
              <a:rPr lang="en-US" dirty="0"/>
              <a:t>Q-</a:t>
            </a:r>
            <a:r>
              <a:rPr lang="ru-RU" dirty="0"/>
              <a:t>с.с. в </a:t>
            </a:r>
            <a:r>
              <a:rPr lang="en-US" dirty="0"/>
              <a:t>P-</a:t>
            </a:r>
            <a:r>
              <a:rPr lang="ru-RU" dirty="0"/>
              <a:t>с.с., приводится к размеру пространства записей и интерпретируется как адрес.</a:t>
            </a:r>
          </a:p>
          <a:p>
            <a:pPr marL="0" indent="0">
              <a:buNone/>
            </a:pPr>
            <a:r>
              <a:rPr lang="ru-RU" dirty="0"/>
              <a:t>Пусть </a:t>
            </a:r>
            <a:r>
              <a:rPr lang="en-US" dirty="0"/>
              <a:t>P = 2, Q = 3.</a:t>
            </a:r>
            <a:r>
              <a:rPr lang="ru-RU" dirty="0"/>
              <a:t>  Ключ = 101101</a:t>
            </a:r>
            <a:r>
              <a:rPr lang="ru-RU" baseline="-25000" dirty="0"/>
              <a:t>(2)</a:t>
            </a:r>
          </a:p>
          <a:p>
            <a:pPr marL="0" indent="0">
              <a:buNone/>
            </a:pPr>
            <a:r>
              <a:rPr lang="ru-RU" dirty="0"/>
              <a:t>Значение этого числа в 3-с.с. =</a:t>
            </a:r>
          </a:p>
          <a:p>
            <a:pPr marL="0" indent="0">
              <a:buNone/>
            </a:pPr>
            <a:r>
              <a:rPr lang="ru-RU" dirty="0"/>
              <a:t> 3</a:t>
            </a:r>
            <a:r>
              <a:rPr lang="ru-RU" baseline="30000" dirty="0"/>
              <a:t>5</a:t>
            </a:r>
            <a:r>
              <a:rPr lang="ru-RU" dirty="0"/>
              <a:t> + 3</a:t>
            </a:r>
            <a:r>
              <a:rPr lang="ru-RU" baseline="30000" dirty="0"/>
              <a:t>3</a:t>
            </a:r>
            <a:r>
              <a:rPr lang="ru-RU" dirty="0"/>
              <a:t> + 3</a:t>
            </a:r>
            <a:r>
              <a:rPr lang="ru-RU" baseline="30000" dirty="0"/>
              <a:t>2</a:t>
            </a:r>
            <a:r>
              <a:rPr lang="ru-RU" dirty="0"/>
              <a:t> + 1 = 243 + 27 + 9 + 1 = 280</a:t>
            </a:r>
          </a:p>
          <a:p>
            <a:pPr marL="0" indent="0">
              <a:buNone/>
            </a:pPr>
            <a:r>
              <a:rPr lang="ru-RU" dirty="0"/>
              <a:t>Тогда представление его в 2-с.с. будет</a:t>
            </a:r>
            <a:r>
              <a:rPr lang="ru-RU"/>
              <a:t>: 100011000</a:t>
            </a:r>
            <a:r>
              <a:rPr lang="ru-RU" baseline="-25000"/>
              <a:t>(2</a:t>
            </a:r>
            <a:r>
              <a:rPr lang="ru-RU" baseline="-25000" dirty="0"/>
              <a:t>)</a:t>
            </a:r>
          </a:p>
          <a:p>
            <a:pPr marL="0" indent="0">
              <a:buNone/>
            </a:pPr>
            <a:r>
              <a:rPr lang="ru-RU" dirty="0"/>
              <a:t>Свертка: 100 + 11 + 0 =111</a:t>
            </a:r>
          </a:p>
          <a:p>
            <a:pPr marL="0" indent="0">
              <a:buNone/>
            </a:pPr>
            <a:r>
              <a:rPr lang="ru-RU" dirty="0"/>
              <a:t>111 % 100 = 11.</a:t>
            </a:r>
            <a:endParaRPr lang="ru-RU" baseline="-25000" dirty="0"/>
          </a:p>
        </p:txBody>
      </p:sp>
    </p:spTree>
    <p:extLst>
      <p:ext uri="{BB962C8B-B14F-4D97-AF65-F5344CB8AC3E}">
        <p14:creationId xmlns="" xmlns:p14="http://schemas.microsoft.com/office/powerpoint/2010/main" val="2383435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886700" cy="66913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50" b="1" i="1" dirty="0">
                <a:latin typeface="+mn-lt"/>
              </a:rPr>
              <a:t>МЕТОДЫ РАЗРЕШЕНИЯ КОЛЛИЗИЙ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83556"/>
            <a:ext cx="9144000" cy="33942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700" dirty="0"/>
              <a:t>Коллизии осложняют использование хеш-таблиц, так как нарушают однозначность соответствия между </a:t>
            </a:r>
            <a:r>
              <a:rPr lang="ru-RU" sz="2700" dirty="0" err="1"/>
              <a:t>хеш</a:t>
            </a:r>
            <a:r>
              <a:rPr lang="ru-RU" sz="2700" dirty="0"/>
              <a:t>-кодами и данными.</a:t>
            </a:r>
          </a:p>
          <a:p>
            <a:pPr marL="0" indent="0">
              <a:buNone/>
            </a:pPr>
            <a:endParaRPr lang="ru-RU" sz="2700" dirty="0"/>
          </a:p>
          <a:p>
            <a:pPr marL="0" indent="0">
              <a:buNone/>
            </a:pPr>
            <a:r>
              <a:rPr lang="ru-RU" sz="2700" dirty="0"/>
              <a:t>Тем не менее существуют способы преодоления возникающих сложностей: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2700" dirty="0">
                <a:solidFill>
                  <a:srgbClr val="C00000"/>
                </a:solidFill>
              </a:rPr>
              <a:t>метод цепочек – </a:t>
            </a:r>
            <a:r>
              <a:rPr lang="ru-RU" sz="2700" dirty="0"/>
              <a:t>внешнее или открытое хеширование;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2700" dirty="0">
                <a:solidFill>
                  <a:srgbClr val="C00000"/>
                </a:solidFill>
              </a:rPr>
              <a:t>метод открытой адресации – </a:t>
            </a:r>
            <a:r>
              <a:rPr lang="ru-RU" sz="2700" dirty="0"/>
              <a:t>закрытое хеширование.</a:t>
            </a:r>
          </a:p>
        </p:txBody>
      </p:sp>
    </p:spTree>
    <p:extLst>
      <p:ext uri="{BB962C8B-B14F-4D97-AF65-F5344CB8AC3E}">
        <p14:creationId xmlns="" xmlns:p14="http://schemas.microsoft.com/office/powerpoint/2010/main" val="2491520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6B9C581-B372-4D4D-80FF-B811270A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90" y="260648"/>
            <a:ext cx="8229600" cy="562074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Открытое (внешнее) хеширование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47EC7B5-6852-43F4-95C4-CAC91FEB7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потенциальное множество (возможно, бесконечное) разбивается на конечное число классов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для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классов, пронумерованных от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до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B-1,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строится хеш-функция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h(x)</a:t>
            </a:r>
            <a:r>
              <a:rPr 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x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</a:t>
            </a:r>
            <a:r>
              <a:rPr 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{0, …, B-1},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где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x –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произвольный элемент исходного множества.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Часто классы называют </a:t>
            </a:r>
            <a:r>
              <a:rPr lang="ru-RU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сегментами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Говорят, что </a:t>
            </a:r>
            <a:r>
              <a:rPr lang="ru-RU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 принадлежит сегменту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h(x).</a:t>
            </a:r>
          </a:p>
          <a:p>
            <a:pPr marL="0" indent="0">
              <a:buNone/>
            </a:pP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Массив, называемый таблицей сегментов, содержит заголовки для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списков.</a:t>
            </a:r>
          </a:p>
          <a:p>
            <a:pPr marL="0" indent="0">
              <a:buNone/>
            </a:pP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Если сегменты одинаковы по размеру, то средняя длина списков будет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285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886700" cy="70342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50" b="1" i="1" dirty="0">
                <a:latin typeface="+mn-lt"/>
              </a:rPr>
              <a:t>МЕТОД  ЦЕПОЧЕК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560671"/>
            <a:ext cx="7704856" cy="4440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/>
              <a:t>Технология сцепления элементов состоит в том, что элементы множества, которым соответствует одно и то же хэш-значение, связываются в цепочку-список: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3000" dirty="0"/>
              <a:t> в позиции номер  </a:t>
            </a:r>
            <a:r>
              <a:rPr lang="en-US" sz="3000" dirty="0"/>
              <a:t>i </a:t>
            </a:r>
            <a:r>
              <a:rPr lang="ru-RU" sz="3000" dirty="0"/>
              <a:t>хранится указатель на голову списка тех элементов, у которых хэш-значение ключа равно </a:t>
            </a:r>
            <a:r>
              <a:rPr lang="en-US" sz="3000" dirty="0" err="1"/>
              <a:t>i</a:t>
            </a:r>
            <a:r>
              <a:rPr lang="en-US" sz="3000" dirty="0"/>
              <a:t>;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000" dirty="0"/>
              <a:t> </a:t>
            </a:r>
            <a:r>
              <a:rPr lang="ru-RU" sz="3000" dirty="0"/>
              <a:t>если таких элементов в множестве нет, в позиции </a:t>
            </a:r>
            <a:r>
              <a:rPr lang="en-US" sz="3000" dirty="0" err="1"/>
              <a:t>i</a:t>
            </a:r>
            <a:r>
              <a:rPr lang="ru-RU" sz="3000" dirty="0"/>
              <a:t> записан </a:t>
            </a:r>
            <a:r>
              <a:rPr lang="en-US" sz="3000" dirty="0"/>
              <a:t>NULL.</a:t>
            </a:r>
            <a:endParaRPr lang="ru-RU" sz="3000" dirty="0"/>
          </a:p>
        </p:txBody>
      </p:sp>
    </p:spTree>
    <p:extLst>
      <p:ext uri="{BB962C8B-B14F-4D97-AF65-F5344CB8AC3E}">
        <p14:creationId xmlns="" xmlns:p14="http://schemas.microsoft.com/office/powerpoint/2010/main" val="3700580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71896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Разрешение коллизии при помощи цепочек (открытое хеширование)</a:t>
            </a:r>
          </a:p>
        </p:txBody>
      </p:sp>
      <p:pic>
        <p:nvPicPr>
          <p:cNvPr id="4" name="Содержимое 3" descr="chain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888528"/>
            <a:ext cx="8229600" cy="3836616"/>
          </a:xfrm>
        </p:spPr>
      </p:pic>
      <p:sp>
        <p:nvSpPr>
          <p:cNvPr id="5" name="TextBox 4"/>
          <p:cNvSpPr txBox="1"/>
          <p:nvPr/>
        </p:nvSpPr>
        <p:spPr>
          <a:xfrm>
            <a:off x="225860" y="4725144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Chained_Hash_Insert</a:t>
            </a:r>
            <a:r>
              <a:rPr lang="en-US" sz="2000" dirty="0"/>
              <a:t>( T, x)</a:t>
            </a:r>
          </a:p>
          <a:p>
            <a:r>
              <a:rPr lang="en-US" sz="2000" dirty="0"/>
              <a:t>	</a:t>
            </a:r>
            <a:r>
              <a:rPr lang="ru-RU" sz="2000" dirty="0"/>
              <a:t>Вставить </a:t>
            </a:r>
            <a:r>
              <a:rPr lang="en-US" sz="2000" dirty="0"/>
              <a:t>x </a:t>
            </a:r>
            <a:r>
              <a:rPr lang="ru-RU" sz="2000" dirty="0"/>
              <a:t>в заголовок списка </a:t>
            </a:r>
            <a:r>
              <a:rPr lang="en-US" sz="2000" dirty="0"/>
              <a:t>T [ h (key[x] ) ]</a:t>
            </a:r>
          </a:p>
          <a:p>
            <a:r>
              <a:rPr lang="en-US" sz="2000" dirty="0" err="1"/>
              <a:t>Chained_Hash_Search</a:t>
            </a:r>
            <a:r>
              <a:rPr lang="en-US" sz="2000" dirty="0"/>
              <a:t> (T, k)</a:t>
            </a:r>
          </a:p>
          <a:p>
            <a:r>
              <a:rPr lang="en-US" sz="2000" dirty="0"/>
              <a:t>	</a:t>
            </a:r>
            <a:r>
              <a:rPr lang="ru-RU" sz="2000" dirty="0"/>
              <a:t>Поиск элемента с ключом  </a:t>
            </a:r>
            <a:r>
              <a:rPr lang="en-US" sz="2000" dirty="0"/>
              <a:t>k </a:t>
            </a:r>
            <a:r>
              <a:rPr lang="ru-RU" sz="2000" dirty="0"/>
              <a:t>в списке </a:t>
            </a:r>
            <a:r>
              <a:rPr lang="en-US" sz="2000" dirty="0"/>
              <a:t>T [ h (k ) ]</a:t>
            </a:r>
          </a:p>
          <a:p>
            <a:r>
              <a:rPr lang="en-US" sz="2000" dirty="0" err="1"/>
              <a:t>Chained_Hash_Delete</a:t>
            </a:r>
            <a:r>
              <a:rPr lang="en-US" sz="2000" dirty="0"/>
              <a:t>( T, x)</a:t>
            </a:r>
          </a:p>
          <a:p>
            <a:r>
              <a:rPr lang="en-US" sz="2000" dirty="0"/>
              <a:t>	</a:t>
            </a:r>
            <a:r>
              <a:rPr lang="ru-RU" sz="2000" dirty="0"/>
              <a:t>Удаление </a:t>
            </a:r>
            <a:r>
              <a:rPr lang="en-US" sz="2000" dirty="0"/>
              <a:t>x </a:t>
            </a:r>
            <a:r>
              <a:rPr lang="ru-RU" sz="2000" dirty="0"/>
              <a:t>из списка  </a:t>
            </a:r>
            <a:r>
              <a:rPr lang="en-US" sz="2000" dirty="0"/>
              <a:t>T [ h (key[x] ) ]</a:t>
            </a:r>
            <a:endParaRPr lang="ru-RU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Хеширование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446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Хеширование (</a:t>
            </a:r>
            <a:r>
              <a:rPr lang="ru-RU" dirty="0" err="1">
                <a:solidFill>
                  <a:srgbClr val="FF0000"/>
                </a:solidFill>
              </a:rPr>
              <a:t>хэширование</a:t>
            </a:r>
            <a:r>
              <a:rPr lang="ru-RU" dirty="0">
                <a:solidFill>
                  <a:srgbClr val="FF0000"/>
                </a:solidFill>
              </a:rPr>
              <a:t>)</a:t>
            </a:r>
            <a:r>
              <a:rPr lang="ru-RU" dirty="0"/>
              <a:t> – это преобразование входного массива данных определенного типа и произвольной длины в выходную битовую строку фиксированной длины. </a:t>
            </a:r>
          </a:p>
          <a:p>
            <a:pPr marL="0" indent="0">
              <a:buNone/>
            </a:pPr>
            <a:r>
              <a:rPr lang="ru-RU" dirty="0"/>
              <a:t>Это процесс получения индекса (</a:t>
            </a:r>
            <a:r>
              <a:rPr lang="ru-RU" dirty="0" err="1"/>
              <a:t>хеш</a:t>
            </a:r>
            <a:r>
              <a:rPr lang="ru-RU" dirty="0"/>
              <a:t>-адреса) элемента массива непосредственно в результате операций производимых над ключом, который хранится вместе с элементом.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Такие преобразования также называют хеш-функциями, а их результаты называют </a:t>
            </a:r>
            <a:r>
              <a:rPr lang="ru-RU" dirty="0" err="1">
                <a:solidFill>
                  <a:srgbClr val="FF0000"/>
                </a:solidFill>
              </a:rPr>
              <a:t>хеш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хеш</a:t>
            </a:r>
            <a:r>
              <a:rPr lang="ru-RU" dirty="0">
                <a:solidFill>
                  <a:srgbClr val="FF0000"/>
                </a:solidFill>
              </a:rPr>
              <a:t>-код </a:t>
            </a:r>
            <a:r>
              <a:rPr lang="ru-RU" dirty="0"/>
              <a:t>или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хеш-таблицей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Хеширование применяется для сравнения данных: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если у двух массивов </a:t>
            </a:r>
            <a:r>
              <a:rPr lang="ru-RU" dirty="0" err="1"/>
              <a:t>хеш</a:t>
            </a:r>
            <a:r>
              <a:rPr lang="ru-RU" dirty="0"/>
              <a:t>-коды разные, то массивы гарантированно различаются;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если у двух массивов </a:t>
            </a:r>
            <a:r>
              <a:rPr lang="ru-RU" dirty="0" err="1"/>
              <a:t>хеш</a:t>
            </a:r>
            <a:r>
              <a:rPr lang="ru-RU" dirty="0"/>
              <a:t>-коды одинаковые, то массивы, скорее всего, одинаковы.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1287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755" y="857250"/>
            <a:ext cx="8641080" cy="52806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4383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610" y="857250"/>
            <a:ext cx="8521065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4310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190" y="1592104"/>
            <a:ext cx="8292465" cy="3945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300" dirty="0"/>
              <a:t>При предположении, что каждый элемент может попасть в любую позицию таблицы с равной вероятностью и независимо от того, куда попал любой другой элемент, </a:t>
            </a:r>
            <a:r>
              <a:rPr lang="ru-RU" sz="3300" b="1" i="1" dirty="0">
                <a:solidFill>
                  <a:srgbClr val="002060"/>
                </a:solidFill>
              </a:rPr>
              <a:t>среднее время работы операции поиска элемента составляет О</a:t>
            </a:r>
            <a:r>
              <a:rPr lang="ru-RU" sz="3300" b="1" dirty="0">
                <a:solidFill>
                  <a:srgbClr val="002060"/>
                </a:solidFill>
              </a:rPr>
              <a:t>(</a:t>
            </a:r>
            <a:r>
              <a:rPr lang="ru-RU" sz="3300" b="1" i="1" dirty="0">
                <a:solidFill>
                  <a:srgbClr val="002060"/>
                </a:solidFill>
              </a:rPr>
              <a:t>1+</a:t>
            </a:r>
            <a:r>
              <a:rPr lang="en-US" sz="3300" b="1" i="1" dirty="0">
                <a:solidFill>
                  <a:srgbClr val="002060"/>
                </a:solidFill>
              </a:rPr>
              <a:t>k</a:t>
            </a:r>
            <a:r>
              <a:rPr lang="ru-RU" sz="3300" b="1" dirty="0">
                <a:solidFill>
                  <a:srgbClr val="002060"/>
                </a:solidFill>
              </a:rPr>
              <a:t>)</a:t>
            </a:r>
            <a:r>
              <a:rPr lang="ru-RU" sz="3300" dirty="0"/>
              <a:t>, где </a:t>
            </a:r>
            <a:r>
              <a:rPr lang="en-US" sz="3300" dirty="0"/>
              <a:t>k</a:t>
            </a:r>
            <a:r>
              <a:rPr lang="ru-RU" sz="3300" dirty="0"/>
              <a:t> – коэффициент заполнения таблицы.</a:t>
            </a:r>
          </a:p>
        </p:txBody>
      </p:sp>
    </p:spTree>
    <p:extLst>
      <p:ext uri="{BB962C8B-B14F-4D97-AF65-F5344CB8AC3E}">
        <p14:creationId xmlns="" xmlns:p14="http://schemas.microsoft.com/office/powerpoint/2010/main" val="324243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192" y="0"/>
            <a:ext cx="8989458" cy="64533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841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63" y="332656"/>
            <a:ext cx="8798069" cy="60486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451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485" y="404664"/>
            <a:ext cx="9108357" cy="58326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2637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366" y="404664"/>
            <a:ext cx="9236663" cy="61206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3979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974" y="857250"/>
            <a:ext cx="7762008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4830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222" y="857250"/>
            <a:ext cx="7813964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0060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719" y="857251"/>
            <a:ext cx="7969826" cy="51434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244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ru-RU" dirty="0"/>
              <a:t>Хеш-таблицы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6166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4000" dirty="0">
                <a:solidFill>
                  <a:srgbClr val="FF0000"/>
                </a:solidFill>
              </a:rPr>
              <a:t>Хеш-таблица </a:t>
            </a:r>
            <a:r>
              <a:rPr lang="ru-RU" sz="4000" dirty="0"/>
              <a:t>– это структура данных, реализующая интерфейс </a:t>
            </a:r>
            <a:r>
              <a:rPr lang="ru-RU" sz="4000" dirty="0">
                <a:solidFill>
                  <a:schemeClr val="accent5">
                    <a:lumMod val="75000"/>
                  </a:schemeClr>
                </a:solidFill>
              </a:rPr>
              <a:t>ассоциативного массива</a:t>
            </a:r>
            <a:r>
              <a:rPr lang="ru-RU" sz="4000" dirty="0"/>
              <a:t>, то есть она позволяет хранить пары вида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ru-RU" sz="4000" dirty="0">
                <a:solidFill>
                  <a:schemeClr val="accent5">
                    <a:lumMod val="75000"/>
                  </a:schemeClr>
                </a:solidFill>
              </a:rPr>
              <a:t>ключ - значение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ru-RU" sz="4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4000" dirty="0"/>
              <a:t>и выполнять операции: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4000" dirty="0"/>
              <a:t> добавление новой пары;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4000" dirty="0"/>
              <a:t> поиск;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4000" dirty="0"/>
              <a:t> удаление пары по ключу.</a:t>
            </a:r>
          </a:p>
          <a:p>
            <a:pPr marL="0" indent="0">
              <a:buNone/>
            </a:pPr>
            <a:r>
              <a:rPr lang="ru-RU" sz="4000" dirty="0"/>
              <a:t>Хеш-таблица является массивом, формируемым хеш-функцией в определённом порядке.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/>
              <a:t>Открытое хеширование (пример)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632848" cy="5258184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Закрытое хеширование (пример)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48287"/>
            <a:ext cx="7704856" cy="612826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1623DCB-093D-42B0-A561-C83C6D7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Области применения хеширования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05F32FD-9C12-4E14-96E8-00507E3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ru-RU" dirty="0"/>
              <a:t>Базы данных</a:t>
            </a:r>
          </a:p>
          <a:p>
            <a:r>
              <a:rPr lang="ru-RU" dirty="0"/>
              <a:t>Языковые процессоры (компиляторы, ассемблеры) – повышение скорости обработки таблицы идентификаторов</a:t>
            </a:r>
          </a:p>
          <a:p>
            <a:r>
              <a:rPr lang="ru-RU" dirty="0"/>
              <a:t>Распределение книг в библиотеке по тематическим каталогам</a:t>
            </a:r>
          </a:p>
          <a:p>
            <a:r>
              <a:rPr lang="ru-RU" dirty="0"/>
              <a:t>Упорядочение слов в словарях по первым буквам слов</a:t>
            </a:r>
          </a:p>
          <a:p>
            <a:r>
              <a:rPr lang="ru-RU" dirty="0"/>
              <a:t>Шифрование специальностей в вузах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284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ru-RU" dirty="0"/>
              <a:t>Прямая адресация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648072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/>
              <a:t>U = {0, 1, …, m-1} – </a:t>
            </a:r>
            <a:r>
              <a:rPr lang="ru-RU" sz="3100" dirty="0"/>
              <a:t>множество</a:t>
            </a:r>
            <a:r>
              <a:rPr lang="ru-RU" dirty="0"/>
              <a:t> ключей</a:t>
            </a:r>
          </a:p>
          <a:p>
            <a:pPr>
              <a:buNone/>
            </a:pPr>
            <a:r>
              <a:rPr lang="en-US" dirty="0"/>
              <a:t>T [0 .. m-1] – </a:t>
            </a:r>
            <a:r>
              <a:rPr lang="ru-RU" dirty="0"/>
              <a:t>массив (таблица с прямой адресацией)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4" name="Рисунок 3" descr="direct_add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268760"/>
            <a:ext cx="6984776" cy="3611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4869160"/>
            <a:ext cx="403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Direct_Address_Search</a:t>
            </a:r>
            <a:r>
              <a:rPr lang="en-US" sz="2400" dirty="0"/>
              <a:t> (T, k)</a:t>
            </a:r>
          </a:p>
          <a:p>
            <a:r>
              <a:rPr lang="en-US" sz="2400" dirty="0"/>
              <a:t>	return  T[k]</a:t>
            </a:r>
          </a:p>
          <a:p>
            <a:r>
              <a:rPr lang="en-US" sz="2400" dirty="0" err="1"/>
              <a:t>Direct_Address_Insert</a:t>
            </a:r>
            <a:r>
              <a:rPr lang="en-US" sz="2400" dirty="0"/>
              <a:t>  (T, x)</a:t>
            </a:r>
          </a:p>
          <a:p>
            <a:r>
              <a:rPr lang="en-US" sz="2400" dirty="0"/>
              <a:t>	T[ key[x] ] </a:t>
            </a:r>
            <a:r>
              <a:rPr lang="en-US" sz="2400" dirty="0">
                <a:sym typeface="Symbol"/>
              </a:rPr>
              <a:t>  x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5229200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Direct_Address_Delete</a:t>
            </a:r>
            <a:r>
              <a:rPr lang="en-US" sz="2400" dirty="0"/>
              <a:t> (T, x)</a:t>
            </a:r>
          </a:p>
          <a:p>
            <a:r>
              <a:rPr lang="en-US" sz="2400" dirty="0"/>
              <a:t>	 T[ key[x] ] </a:t>
            </a:r>
            <a:r>
              <a:rPr lang="en-US" sz="2400" dirty="0">
                <a:sym typeface="Symbol"/>
              </a:rPr>
              <a:t>  NIL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ru-RU" dirty="0"/>
              <a:t>Хеш-таблицы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u-RU" dirty="0"/>
              <a:t>Недостатки прямой  адресации:</a:t>
            </a:r>
          </a:p>
          <a:p>
            <a:r>
              <a:rPr lang="ru-RU" dirty="0"/>
              <a:t>Пространство ключей </a:t>
            </a:r>
            <a:r>
              <a:rPr lang="en-US" dirty="0"/>
              <a:t>U </a:t>
            </a:r>
            <a:r>
              <a:rPr lang="ru-RU" dirty="0"/>
              <a:t>велико, хранение таблицы размера </a:t>
            </a:r>
            <a:r>
              <a:rPr lang="en-US" dirty="0"/>
              <a:t>|U| </a:t>
            </a:r>
            <a:r>
              <a:rPr lang="ru-RU" dirty="0"/>
              <a:t>непрактично</a:t>
            </a:r>
          </a:p>
          <a:p>
            <a:r>
              <a:rPr lang="en-US" dirty="0"/>
              <a:t>|K| &lt;&lt;</a:t>
            </a:r>
            <a:r>
              <a:rPr lang="ru-RU" dirty="0"/>
              <a:t> </a:t>
            </a:r>
            <a:r>
              <a:rPr lang="en-US" dirty="0"/>
              <a:t>|U| </a:t>
            </a:r>
            <a:r>
              <a:rPr lang="en-US" dirty="0">
                <a:sym typeface="Symbol"/>
              </a:rPr>
              <a:t> </a:t>
            </a:r>
            <a:r>
              <a:rPr lang="ru-RU" dirty="0">
                <a:sym typeface="Symbol"/>
              </a:rPr>
              <a:t>выделенная память расходуется напрасно</a:t>
            </a:r>
          </a:p>
          <a:p>
            <a:pPr>
              <a:buNone/>
            </a:pPr>
            <a:endParaRPr lang="ru-RU" dirty="0">
              <a:sym typeface="Symbol"/>
            </a:endParaRPr>
          </a:p>
          <a:p>
            <a:pPr>
              <a:buNone/>
            </a:pPr>
            <a:r>
              <a:rPr lang="ru-RU" dirty="0">
                <a:sym typeface="Symbol"/>
              </a:rPr>
              <a:t>Требования к памяти могут быть снижены до (</a:t>
            </a:r>
            <a:r>
              <a:rPr lang="en-US" dirty="0">
                <a:sym typeface="Symbol"/>
              </a:rPr>
              <a:t>|K|).</a:t>
            </a:r>
          </a:p>
          <a:p>
            <a:pPr>
              <a:buNone/>
            </a:pPr>
            <a:endParaRPr lang="ru-RU" dirty="0">
              <a:sym typeface="Symbol"/>
            </a:endParaRPr>
          </a:p>
          <a:p>
            <a:pPr>
              <a:buNone/>
            </a:pPr>
            <a:r>
              <a:rPr lang="ru-RU" dirty="0">
                <a:sym typeface="Symbol"/>
              </a:rPr>
              <a:t>Хеш-функция:</a:t>
            </a:r>
          </a:p>
          <a:p>
            <a:pPr>
              <a:buNone/>
            </a:pPr>
            <a:r>
              <a:rPr lang="ru-RU" dirty="0">
                <a:sym typeface="Symbol"/>
              </a:rPr>
              <a:t>			</a:t>
            </a:r>
            <a:r>
              <a:rPr lang="en-US" dirty="0">
                <a:sym typeface="Symbol"/>
              </a:rPr>
              <a:t>h : U  { 0, 1, …, m-1}</a:t>
            </a:r>
          </a:p>
          <a:p>
            <a:pPr>
              <a:buNone/>
            </a:pPr>
            <a:r>
              <a:rPr lang="en-US" dirty="0">
                <a:sym typeface="Symbol"/>
              </a:rPr>
              <a:t>m – </a:t>
            </a:r>
            <a:r>
              <a:rPr lang="ru-RU" dirty="0">
                <a:sym typeface="Symbol"/>
              </a:rPr>
              <a:t>размер хеш-таблицы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ru-RU" dirty="0"/>
              <a:t>Цель хеш-функции – уменьшить рабочий диапазон индексов массива и вместо </a:t>
            </a:r>
            <a:r>
              <a:rPr lang="en-US" dirty="0"/>
              <a:t>|U| </a:t>
            </a:r>
            <a:r>
              <a:rPr lang="ru-RU" dirty="0"/>
              <a:t>значений обойтись </a:t>
            </a:r>
            <a:r>
              <a:rPr lang="en-US" dirty="0">
                <a:sym typeface="Symbol"/>
              </a:rPr>
              <a:t>m</a:t>
            </a:r>
            <a:r>
              <a:rPr lang="ru-RU" dirty="0">
                <a:sym typeface="Symbol"/>
              </a:rPr>
              <a:t> </a:t>
            </a:r>
            <a:r>
              <a:rPr lang="ru-RU" dirty="0"/>
              <a:t>значениями.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Хеш-таблицы и коллизии</a:t>
            </a:r>
          </a:p>
        </p:txBody>
      </p:sp>
      <p:pic>
        <p:nvPicPr>
          <p:cNvPr id="4" name="Содержимое 3" descr="hash_tab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5656" y="908720"/>
            <a:ext cx="6305766" cy="4176464"/>
          </a:xfrm>
        </p:spPr>
      </p:pic>
      <p:sp>
        <p:nvSpPr>
          <p:cNvPr id="5" name="TextBox 4"/>
          <p:cNvSpPr txBox="1"/>
          <p:nvPr/>
        </p:nvSpPr>
        <p:spPr>
          <a:xfrm>
            <a:off x="251520" y="5373216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Коллизия</a:t>
            </a:r>
            <a:r>
              <a:rPr lang="ru-RU" sz="2400" dirty="0"/>
              <a:t> – ситуация, когда два ключа хешированы в одну и ту же ячейку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935" y="476672"/>
            <a:ext cx="7886700" cy="822960"/>
          </a:xfrm>
        </p:spPr>
        <p:txBody>
          <a:bodyPr>
            <a:normAutofit/>
          </a:bodyPr>
          <a:lstStyle/>
          <a:p>
            <a:pPr algn="ctr"/>
            <a:r>
              <a:rPr lang="ru-RU" sz="4050" b="1" i="1" dirty="0"/>
              <a:t>Коллизии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2935" y="1299633"/>
            <a:ext cx="8259604" cy="47011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600" dirty="0"/>
          </a:p>
          <a:p>
            <a:pPr marL="0" indent="0">
              <a:buNone/>
            </a:pPr>
            <a:r>
              <a:rPr lang="ru-RU" sz="3000" dirty="0"/>
              <a:t>Существует множество пар “ключ - значение”, дающих одинаковые </a:t>
            </a:r>
            <a:r>
              <a:rPr lang="ru-RU" sz="3000" dirty="0" err="1"/>
              <a:t>хеш</a:t>
            </a:r>
            <a:r>
              <a:rPr lang="ru-RU" sz="3000" dirty="0"/>
              <a:t>-коды.  В этом случае возникает </a:t>
            </a:r>
            <a:r>
              <a:rPr lang="ru-RU" sz="3000" dirty="0">
                <a:solidFill>
                  <a:srgbClr val="FF0000"/>
                </a:solidFill>
              </a:rPr>
              <a:t>коллизия</a:t>
            </a:r>
            <a:r>
              <a:rPr lang="ru-RU" sz="3000" dirty="0"/>
              <a:t>.</a:t>
            </a:r>
          </a:p>
          <a:p>
            <a:pPr marL="0" indent="0">
              <a:buNone/>
            </a:pPr>
            <a:r>
              <a:rPr lang="ru-RU" sz="3000" dirty="0"/>
              <a:t>Вероятность возникновения коллизий  важна при оценке качества хеш-функций.  Существует множество алгоритмов хеширования с различными характеристиками. </a:t>
            </a:r>
          </a:p>
          <a:p>
            <a:pPr marL="0" indent="0">
              <a:buNone/>
            </a:pPr>
            <a:r>
              <a:rPr lang="ru-RU" sz="3000" dirty="0"/>
              <a:t>Выбор хэш-функции определяется спецификой решаемой задачи.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271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207"/>
            <a:ext cx="7886700" cy="65151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50" b="1" i="1" dirty="0">
                <a:latin typeface="+mn-lt"/>
              </a:rPr>
              <a:t>Требования к хеш-функциям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36712"/>
            <a:ext cx="8568952" cy="55240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700" dirty="0"/>
              <a:t>С точки зрения практического применения, хорошей является такая хеш-функция, которая удовлетворяет следующим условиям: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700" dirty="0"/>
              <a:t> она должна быть </a:t>
            </a:r>
            <a:r>
              <a:rPr lang="ru-RU" sz="2700" b="1" i="1" dirty="0">
                <a:solidFill>
                  <a:srgbClr val="FF0000"/>
                </a:solidFill>
              </a:rPr>
              <a:t>простой</a:t>
            </a:r>
            <a:r>
              <a:rPr lang="ru-RU" sz="2700" dirty="0"/>
              <a:t> с вычислительной точки зрения;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700" dirty="0"/>
              <a:t> она должна </a:t>
            </a:r>
            <a:r>
              <a:rPr lang="ru-RU" sz="2700" b="1" i="1" dirty="0">
                <a:solidFill>
                  <a:srgbClr val="FF0000"/>
                </a:solidFill>
              </a:rPr>
              <a:t>распределять ключи </a:t>
            </a:r>
            <a:r>
              <a:rPr lang="ru-RU" sz="2700" dirty="0"/>
              <a:t>в хеш-таблице наиболее  </a:t>
            </a:r>
            <a:r>
              <a:rPr lang="ru-RU" sz="2700" b="1" i="1" dirty="0">
                <a:solidFill>
                  <a:srgbClr val="FF0000"/>
                </a:solidFill>
              </a:rPr>
              <a:t>равномерно</a:t>
            </a:r>
            <a:r>
              <a:rPr lang="ru-RU" sz="2700" dirty="0"/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700" dirty="0"/>
              <a:t> она </a:t>
            </a:r>
            <a:r>
              <a:rPr lang="ru-RU" sz="2700" b="1" i="1" dirty="0">
                <a:solidFill>
                  <a:srgbClr val="FF0000"/>
                </a:solidFill>
              </a:rPr>
              <a:t>не должна </a:t>
            </a:r>
            <a:r>
              <a:rPr lang="ru-RU" sz="2700" dirty="0"/>
              <a:t>отображать какую-либо связь между значениями ключей в связь между значениями адресов;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700" dirty="0"/>
              <a:t> она должна </a:t>
            </a:r>
            <a:r>
              <a:rPr lang="ru-RU" sz="2700" b="1" i="1" u="sng" dirty="0">
                <a:solidFill>
                  <a:srgbClr val="FF0000"/>
                </a:solidFill>
              </a:rPr>
              <a:t>минимизировать число коллизий</a:t>
            </a:r>
            <a:r>
              <a:rPr lang="ru-RU" sz="2700" dirty="0"/>
              <a:t>, то есть ситуаций, когда разным ключам соответствует одно значение хеш-функции (ключи в этом случае называются синонимами).</a:t>
            </a:r>
          </a:p>
        </p:txBody>
      </p:sp>
    </p:spTree>
    <p:extLst>
      <p:ext uri="{BB962C8B-B14F-4D97-AF65-F5344CB8AC3E}">
        <p14:creationId xmlns="" xmlns:p14="http://schemas.microsoft.com/office/powerpoint/2010/main" val="27510875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971</Words>
  <Application>Microsoft Office PowerPoint</Application>
  <PresentationFormat>Экран (4:3)</PresentationFormat>
  <Paragraphs>138</Paragraphs>
  <Slides>31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Тема Office</vt:lpstr>
      <vt:lpstr>Основы программирования</vt:lpstr>
      <vt:lpstr>Хеширование</vt:lpstr>
      <vt:lpstr>Хеш-таблицы</vt:lpstr>
      <vt:lpstr>Области применения хеширования</vt:lpstr>
      <vt:lpstr>Прямая адресация</vt:lpstr>
      <vt:lpstr>Хеш-таблицы</vt:lpstr>
      <vt:lpstr>Хеш-таблицы и коллизии</vt:lpstr>
      <vt:lpstr>Коллизии</vt:lpstr>
      <vt:lpstr>Требования к хеш-функциям</vt:lpstr>
      <vt:lpstr>Методы создания хеш-функций:</vt:lpstr>
      <vt:lpstr>Метод остатков от деления</vt:lpstr>
      <vt:lpstr>Метод остатков от деления. Пример</vt:lpstr>
      <vt:lpstr>Функция середины квадрата</vt:lpstr>
      <vt:lpstr>Метод свертки</vt:lpstr>
      <vt:lpstr>Функция преобразования системы счисления</vt:lpstr>
      <vt:lpstr>МЕТОДЫ РАЗРЕШЕНИЯ КОЛЛИЗИЙ</vt:lpstr>
      <vt:lpstr>Открытое (внешнее) хеширование</vt:lpstr>
      <vt:lpstr>МЕТОД  ЦЕПОЧЕК</vt:lpstr>
      <vt:lpstr>Разрешение коллизии при помощи цепочек (открытое хеширование)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Открытое хеширование (пример)</vt:lpstr>
      <vt:lpstr>Закрытое хеширование (пример)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 поиска</dc:title>
  <dc:creator>nest</dc:creator>
  <cp:lastModifiedBy>v401</cp:lastModifiedBy>
  <cp:revision>34</cp:revision>
  <dcterms:created xsi:type="dcterms:W3CDTF">2013-09-26T16:43:52Z</dcterms:created>
  <dcterms:modified xsi:type="dcterms:W3CDTF">2020-02-19T03:43:23Z</dcterms:modified>
</cp:coreProperties>
</file>